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8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83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E539113-0996-42BB-8260-77F93E08D130}" type="datetimeFigureOut">
              <a:rPr lang="en-US" smtClean="0"/>
              <a:t>10/9/2012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9528461-61AA-4051-83F8-09D37B4444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40377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orizon.png"/>
          <p:cNvPicPr>
            <a:picLocks noChangeAspect="1"/>
          </p:cNvPicPr>
          <p:nvPr/>
        </p:nvPicPr>
        <p:blipFill>
          <a:blip r:embed="rId2" cstate="print"/>
          <a:srcRect t="33333"/>
          <a:stretch>
            <a:fillRect/>
          </a:stretch>
        </p:blipFill>
        <p:spPr>
          <a:xfrm>
            <a:off x="0" y="0"/>
            <a:ext cx="9144000" cy="4572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7CD13C-F255-4EE6-B876-4419D2138A99}" type="datetime1">
              <a:rPr lang="en-US" smtClean="0"/>
              <a:t>10/9/2012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66E622-A485-4A40-BBA9-825F5363552B}" type="slidenum">
              <a:rPr lang="en-US" smtClean="0"/>
              <a:t>‹#›</a:t>
            </a:fld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92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7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007888"/>
            <a:ext cx="7772400" cy="1470025"/>
          </a:xfrm>
        </p:spPr>
        <p:txBody>
          <a:bodyPr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5555EB-BF3D-48CD-BE89-0B8BA086A3BD}" type="datetime1">
              <a:rPr lang="en-US" smtClean="0"/>
              <a:t>10/9/2012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66E622-A485-4A40-BBA9-825F5363552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C49863-7418-43EA-B5BF-B81DEFA1571B}" type="datetime1">
              <a:rPr lang="en-US" smtClean="0"/>
              <a:t>10/9/2012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66E622-A485-4A40-BBA9-825F5363552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7CCFAD-EF75-45EB-8D45-5B1AAF259017}" type="datetime1">
              <a:rPr lang="en-US" smtClean="0"/>
              <a:t>10/9/2012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66E622-A485-4A40-BBA9-825F5363552B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79248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4962525"/>
            <a:ext cx="7885113" cy="1362075"/>
          </a:xfrm>
        </p:spPr>
        <p:txBody>
          <a:bodyPr anchor="t"/>
          <a:lstStyle>
            <a:lvl1pPr algn="l">
              <a:defRPr sz="3200" b="0" i="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3462338"/>
            <a:ext cx="7885113" cy="1500187"/>
          </a:xfrm>
        </p:spPr>
        <p:txBody>
          <a:bodyPr anchor="b">
            <a:normAutofit/>
          </a:bodyPr>
          <a:lstStyle>
            <a:lvl1pPr marL="0" indent="0">
              <a:buNone/>
              <a:defRPr sz="1700" baseline="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CE9964-6D74-4E55-958C-D4FBF52B42A2}" type="datetime1">
              <a:rPr lang="en-US" smtClean="0"/>
              <a:t>10/9/2012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66E622-A485-4A40-BBA9-825F5363552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3733800" cy="4114800"/>
          </a:xfrm>
        </p:spPr>
        <p:txBody>
          <a:bodyPr/>
          <a:lstStyle>
            <a:lvl5pPr>
              <a:defRPr/>
            </a:lvl5pPr>
            <a:lvl6pPr>
              <a:buClr>
                <a:schemeClr val="tx2"/>
              </a:buClr>
              <a:buFont typeface="Arial" pitchFamily="34" charset="0"/>
              <a:buChar char="•"/>
              <a:defRPr/>
            </a:lvl6pPr>
            <a:lvl7pPr>
              <a:buClr>
                <a:schemeClr val="tx2"/>
              </a:buClr>
              <a:buFont typeface="Arial" pitchFamily="34" charset="0"/>
              <a:buChar char="•"/>
              <a:defRPr/>
            </a:lvl7pPr>
            <a:lvl8pPr>
              <a:buClr>
                <a:schemeClr val="tx2"/>
              </a:buClr>
              <a:buFont typeface="Arial" pitchFamily="34" charset="0"/>
              <a:buChar char="•"/>
              <a:defRPr/>
            </a:lvl8pPr>
            <a:lvl9pPr>
              <a:buClr>
                <a:schemeClr val="tx2"/>
              </a:buClr>
              <a:buFont typeface="Arial" pitchFamily="34" charset="0"/>
              <a:buChar char="•"/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800600" y="1600200"/>
            <a:ext cx="3733800" cy="41148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D8EC9A-93A7-431F-B45C-891F577F3AA1}" type="datetime1">
              <a:rPr lang="en-US" smtClean="0"/>
              <a:t>10/9/2012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66E622-A485-4A40-BBA9-825F5363552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800600" y="2209800"/>
            <a:ext cx="3733800" cy="35052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609600" y="2209800"/>
            <a:ext cx="3733800" cy="35052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199"/>
            <a:ext cx="3733800" cy="574675"/>
          </a:xfrm>
        </p:spPr>
        <p:txBody>
          <a:bodyPr anchor="b">
            <a:normAutofit/>
          </a:bodyPr>
          <a:lstStyle>
            <a:lvl1pPr marL="0" indent="0">
              <a:buNone/>
              <a:defRPr sz="1700" b="0" i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00600" y="1600199"/>
            <a:ext cx="3733800" cy="574675"/>
          </a:xfrm>
        </p:spPr>
        <p:txBody>
          <a:bodyPr anchor="b">
            <a:normAutofit/>
          </a:bodyPr>
          <a:lstStyle>
            <a:lvl1pPr marL="0" indent="0">
              <a:buNone/>
              <a:defRPr sz="1700" b="0" i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131B9-33DB-4F2E-B5AE-28790285A762}" type="datetime1">
              <a:rPr lang="en-US" smtClean="0"/>
              <a:t>10/9/2012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66E622-A485-4A40-BBA9-825F5363552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A892FA-DB5C-40B4-8290-1A09BC29DD83}" type="datetime1">
              <a:rPr lang="en-US" smtClean="0"/>
              <a:t>10/9/2012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66E622-A485-4A40-BBA9-825F5363552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D8B94-132C-4B65-9CCA-740D0FA8E1F9}" type="datetime1">
              <a:rPr lang="en-US" smtClean="0"/>
              <a:t>10/9/2012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66E622-A485-4A40-BBA9-825F5363552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962400" y="1447800"/>
            <a:ext cx="4648200" cy="4267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1447800"/>
            <a:ext cx="2971800" cy="1097280"/>
          </a:xfrm>
        </p:spPr>
        <p:txBody>
          <a:bodyPr anchor="b"/>
          <a:lstStyle>
            <a:lvl1pPr algn="l">
              <a:defRPr sz="18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12648" y="2547891"/>
            <a:ext cx="2971800" cy="3167109"/>
          </a:xfrm>
        </p:spPr>
        <p:txBody>
          <a:bodyPr tIns="9144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BB5C4-C2B0-4F12-88AC-03137DCF9263}" type="datetime1">
              <a:rPr lang="en-US" smtClean="0"/>
              <a:t>10/9/2012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66E622-A485-4A40-BBA9-825F5363552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orizon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447800"/>
            <a:ext cx="2971800" cy="1097280"/>
          </a:xfrm>
        </p:spPr>
        <p:txBody>
          <a:bodyPr anchor="b"/>
          <a:lstStyle>
            <a:lvl1pPr algn="l">
              <a:defRPr sz="18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657344" y="1447800"/>
            <a:ext cx="3419856" cy="3474720"/>
          </a:xfrm>
          <a:custGeom>
            <a:avLst/>
            <a:gdLst>
              <a:gd name="connsiteX0" fmla="*/ 0 w 3419856"/>
              <a:gd name="connsiteY0" fmla="*/ 74450 h 3429000"/>
              <a:gd name="connsiteX1" fmla="*/ 21806 w 3419856"/>
              <a:gd name="connsiteY1" fmla="*/ 21806 h 3429000"/>
              <a:gd name="connsiteX2" fmla="*/ 74450 w 3419856"/>
              <a:gd name="connsiteY2" fmla="*/ 0 h 3429000"/>
              <a:gd name="connsiteX3" fmla="*/ 3345406 w 3419856"/>
              <a:gd name="connsiteY3" fmla="*/ 0 h 3429000"/>
              <a:gd name="connsiteX4" fmla="*/ 3398050 w 3419856"/>
              <a:gd name="connsiteY4" fmla="*/ 21806 h 3429000"/>
              <a:gd name="connsiteX5" fmla="*/ 3419856 w 3419856"/>
              <a:gd name="connsiteY5" fmla="*/ 74450 h 3429000"/>
              <a:gd name="connsiteX6" fmla="*/ 3419856 w 3419856"/>
              <a:gd name="connsiteY6" fmla="*/ 3354550 h 3429000"/>
              <a:gd name="connsiteX7" fmla="*/ 3398050 w 3419856"/>
              <a:gd name="connsiteY7" fmla="*/ 3407194 h 3429000"/>
              <a:gd name="connsiteX8" fmla="*/ 3345406 w 3419856"/>
              <a:gd name="connsiteY8" fmla="*/ 3429000 h 3429000"/>
              <a:gd name="connsiteX9" fmla="*/ 74450 w 3419856"/>
              <a:gd name="connsiteY9" fmla="*/ 3429000 h 3429000"/>
              <a:gd name="connsiteX10" fmla="*/ 21806 w 3419856"/>
              <a:gd name="connsiteY10" fmla="*/ 3407194 h 3429000"/>
              <a:gd name="connsiteX11" fmla="*/ 0 w 3419856"/>
              <a:gd name="connsiteY11" fmla="*/ 3354550 h 3429000"/>
              <a:gd name="connsiteX12" fmla="*/ 0 w 3419856"/>
              <a:gd name="connsiteY12" fmla="*/ 74450 h 3429000"/>
              <a:gd name="connsiteX0" fmla="*/ 0 w 3419856"/>
              <a:gd name="connsiteY0" fmla="*/ 74450 h 3429000"/>
              <a:gd name="connsiteX1" fmla="*/ 21806 w 3419856"/>
              <a:gd name="connsiteY1" fmla="*/ 21806 h 3429000"/>
              <a:gd name="connsiteX2" fmla="*/ 74450 w 3419856"/>
              <a:gd name="connsiteY2" fmla="*/ 0 h 3429000"/>
              <a:gd name="connsiteX3" fmla="*/ 3345406 w 3419856"/>
              <a:gd name="connsiteY3" fmla="*/ 0 h 3429000"/>
              <a:gd name="connsiteX4" fmla="*/ 3398050 w 3419856"/>
              <a:gd name="connsiteY4" fmla="*/ 21806 h 3429000"/>
              <a:gd name="connsiteX5" fmla="*/ 3419856 w 3419856"/>
              <a:gd name="connsiteY5" fmla="*/ 74450 h 3429000"/>
              <a:gd name="connsiteX6" fmla="*/ 3419856 w 3419856"/>
              <a:gd name="connsiteY6" fmla="*/ 3354550 h 3429000"/>
              <a:gd name="connsiteX7" fmla="*/ 3398050 w 3419856"/>
              <a:gd name="connsiteY7" fmla="*/ 3407194 h 3429000"/>
              <a:gd name="connsiteX8" fmla="*/ 3345406 w 3419856"/>
              <a:gd name="connsiteY8" fmla="*/ 3429000 h 3429000"/>
              <a:gd name="connsiteX9" fmla="*/ 21806 w 3419856"/>
              <a:gd name="connsiteY9" fmla="*/ 3407194 h 3429000"/>
              <a:gd name="connsiteX10" fmla="*/ 0 w 3419856"/>
              <a:gd name="connsiteY10" fmla="*/ 3354550 h 3429000"/>
              <a:gd name="connsiteX11" fmla="*/ 0 w 3419856"/>
              <a:gd name="connsiteY11" fmla="*/ 74450 h 3429000"/>
              <a:gd name="connsiteX0" fmla="*/ 0 w 3964392"/>
              <a:gd name="connsiteY0" fmla="*/ 74450 h 3415968"/>
              <a:gd name="connsiteX1" fmla="*/ 21806 w 3964392"/>
              <a:gd name="connsiteY1" fmla="*/ 21806 h 3415968"/>
              <a:gd name="connsiteX2" fmla="*/ 74450 w 3964392"/>
              <a:gd name="connsiteY2" fmla="*/ 0 h 3415968"/>
              <a:gd name="connsiteX3" fmla="*/ 3345406 w 3964392"/>
              <a:gd name="connsiteY3" fmla="*/ 0 h 3415968"/>
              <a:gd name="connsiteX4" fmla="*/ 3398050 w 3964392"/>
              <a:gd name="connsiteY4" fmla="*/ 21806 h 3415968"/>
              <a:gd name="connsiteX5" fmla="*/ 3419856 w 3964392"/>
              <a:gd name="connsiteY5" fmla="*/ 74450 h 3415968"/>
              <a:gd name="connsiteX6" fmla="*/ 3419856 w 3964392"/>
              <a:gd name="connsiteY6" fmla="*/ 3354550 h 3415968"/>
              <a:gd name="connsiteX7" fmla="*/ 3398050 w 3964392"/>
              <a:gd name="connsiteY7" fmla="*/ 3407194 h 3415968"/>
              <a:gd name="connsiteX8" fmla="*/ 21806 w 3964392"/>
              <a:gd name="connsiteY8" fmla="*/ 3407194 h 3415968"/>
              <a:gd name="connsiteX9" fmla="*/ 0 w 3964392"/>
              <a:gd name="connsiteY9" fmla="*/ 3354550 h 3415968"/>
              <a:gd name="connsiteX10" fmla="*/ 0 w 3964392"/>
              <a:gd name="connsiteY10" fmla="*/ 74450 h 3415968"/>
              <a:gd name="connsiteX0" fmla="*/ 0 w 3964392"/>
              <a:gd name="connsiteY0" fmla="*/ 74450 h 3415968"/>
              <a:gd name="connsiteX1" fmla="*/ 21806 w 3964392"/>
              <a:gd name="connsiteY1" fmla="*/ 21806 h 3415968"/>
              <a:gd name="connsiteX2" fmla="*/ 74450 w 3964392"/>
              <a:gd name="connsiteY2" fmla="*/ 0 h 3415968"/>
              <a:gd name="connsiteX3" fmla="*/ 3345406 w 3964392"/>
              <a:gd name="connsiteY3" fmla="*/ 0 h 3415968"/>
              <a:gd name="connsiteX4" fmla="*/ 3398050 w 3964392"/>
              <a:gd name="connsiteY4" fmla="*/ 21806 h 3415968"/>
              <a:gd name="connsiteX5" fmla="*/ 3419856 w 3964392"/>
              <a:gd name="connsiteY5" fmla="*/ 74450 h 3415968"/>
              <a:gd name="connsiteX6" fmla="*/ 3419856 w 3964392"/>
              <a:gd name="connsiteY6" fmla="*/ 3354550 h 3415968"/>
              <a:gd name="connsiteX7" fmla="*/ 3398050 w 3964392"/>
              <a:gd name="connsiteY7" fmla="*/ 3407194 h 3415968"/>
              <a:gd name="connsiteX8" fmla="*/ 21806 w 3964392"/>
              <a:gd name="connsiteY8" fmla="*/ 3407194 h 3415968"/>
              <a:gd name="connsiteX9" fmla="*/ 0 w 3964392"/>
              <a:gd name="connsiteY9" fmla="*/ 3354550 h 3415968"/>
              <a:gd name="connsiteX10" fmla="*/ 0 w 3964392"/>
              <a:gd name="connsiteY10" fmla="*/ 74450 h 3415968"/>
              <a:gd name="connsiteX0" fmla="*/ 0 w 3968026"/>
              <a:gd name="connsiteY0" fmla="*/ 74450 h 3910007"/>
              <a:gd name="connsiteX1" fmla="*/ 21806 w 3968026"/>
              <a:gd name="connsiteY1" fmla="*/ 21806 h 3910007"/>
              <a:gd name="connsiteX2" fmla="*/ 74450 w 3968026"/>
              <a:gd name="connsiteY2" fmla="*/ 0 h 3910007"/>
              <a:gd name="connsiteX3" fmla="*/ 3345406 w 3968026"/>
              <a:gd name="connsiteY3" fmla="*/ 0 h 3910007"/>
              <a:gd name="connsiteX4" fmla="*/ 3398050 w 3968026"/>
              <a:gd name="connsiteY4" fmla="*/ 21806 h 3910007"/>
              <a:gd name="connsiteX5" fmla="*/ 3419856 w 3968026"/>
              <a:gd name="connsiteY5" fmla="*/ 74450 h 3910007"/>
              <a:gd name="connsiteX6" fmla="*/ 3419856 w 3968026"/>
              <a:gd name="connsiteY6" fmla="*/ 3354550 h 3910007"/>
              <a:gd name="connsiteX7" fmla="*/ 3398050 w 3968026"/>
              <a:gd name="connsiteY7" fmla="*/ 3407194 h 3910007"/>
              <a:gd name="connsiteX8" fmla="*/ 0 w 3968026"/>
              <a:gd name="connsiteY8" fmla="*/ 3354550 h 3910007"/>
              <a:gd name="connsiteX9" fmla="*/ 0 w 3968026"/>
              <a:gd name="connsiteY9" fmla="*/ 74450 h 3910007"/>
              <a:gd name="connsiteX0" fmla="*/ 0 w 3419856"/>
              <a:gd name="connsiteY0" fmla="*/ 74450 h 3901233"/>
              <a:gd name="connsiteX1" fmla="*/ 21806 w 3419856"/>
              <a:gd name="connsiteY1" fmla="*/ 21806 h 3901233"/>
              <a:gd name="connsiteX2" fmla="*/ 74450 w 3419856"/>
              <a:gd name="connsiteY2" fmla="*/ 0 h 3901233"/>
              <a:gd name="connsiteX3" fmla="*/ 3345406 w 3419856"/>
              <a:gd name="connsiteY3" fmla="*/ 0 h 3901233"/>
              <a:gd name="connsiteX4" fmla="*/ 3398050 w 3419856"/>
              <a:gd name="connsiteY4" fmla="*/ 21806 h 3901233"/>
              <a:gd name="connsiteX5" fmla="*/ 3419856 w 3419856"/>
              <a:gd name="connsiteY5" fmla="*/ 74450 h 3901233"/>
              <a:gd name="connsiteX6" fmla="*/ 3419856 w 3419856"/>
              <a:gd name="connsiteY6" fmla="*/ 3354550 h 3901233"/>
              <a:gd name="connsiteX7" fmla="*/ 0 w 3419856"/>
              <a:gd name="connsiteY7" fmla="*/ 3354550 h 3901233"/>
              <a:gd name="connsiteX8" fmla="*/ 0 w 3419856"/>
              <a:gd name="connsiteY8" fmla="*/ 74450 h 3901233"/>
              <a:gd name="connsiteX0" fmla="*/ 0 w 3419856"/>
              <a:gd name="connsiteY0" fmla="*/ 74450 h 3354550"/>
              <a:gd name="connsiteX1" fmla="*/ 21806 w 3419856"/>
              <a:gd name="connsiteY1" fmla="*/ 21806 h 3354550"/>
              <a:gd name="connsiteX2" fmla="*/ 74450 w 3419856"/>
              <a:gd name="connsiteY2" fmla="*/ 0 h 3354550"/>
              <a:gd name="connsiteX3" fmla="*/ 3345406 w 3419856"/>
              <a:gd name="connsiteY3" fmla="*/ 0 h 3354550"/>
              <a:gd name="connsiteX4" fmla="*/ 3398050 w 3419856"/>
              <a:gd name="connsiteY4" fmla="*/ 21806 h 3354550"/>
              <a:gd name="connsiteX5" fmla="*/ 3419856 w 3419856"/>
              <a:gd name="connsiteY5" fmla="*/ 74450 h 3354550"/>
              <a:gd name="connsiteX6" fmla="*/ 3419856 w 3419856"/>
              <a:gd name="connsiteY6" fmla="*/ 3354550 h 3354550"/>
              <a:gd name="connsiteX7" fmla="*/ 0 w 3419856"/>
              <a:gd name="connsiteY7" fmla="*/ 3354550 h 3354550"/>
              <a:gd name="connsiteX8" fmla="*/ 0 w 3419856"/>
              <a:gd name="connsiteY8" fmla="*/ 74450 h 3354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419856" h="3354550">
                <a:moveTo>
                  <a:pt x="0" y="74450"/>
                </a:moveTo>
                <a:cubicBezTo>
                  <a:pt x="0" y="54705"/>
                  <a:pt x="7844" y="35768"/>
                  <a:pt x="21806" y="21806"/>
                </a:cubicBezTo>
                <a:cubicBezTo>
                  <a:pt x="35768" y="7844"/>
                  <a:pt x="54705" y="0"/>
                  <a:pt x="74450" y="0"/>
                </a:cubicBezTo>
                <a:lnTo>
                  <a:pt x="3345406" y="0"/>
                </a:lnTo>
                <a:cubicBezTo>
                  <a:pt x="3365151" y="0"/>
                  <a:pt x="3384088" y="7844"/>
                  <a:pt x="3398050" y="21806"/>
                </a:cubicBezTo>
                <a:cubicBezTo>
                  <a:pt x="3412012" y="35768"/>
                  <a:pt x="3419856" y="54705"/>
                  <a:pt x="3419856" y="74450"/>
                </a:cubicBezTo>
                <a:lnTo>
                  <a:pt x="3419856" y="3354550"/>
                </a:lnTo>
                <a:lnTo>
                  <a:pt x="0" y="3354550"/>
                </a:lnTo>
                <a:lnTo>
                  <a:pt x="0" y="74450"/>
                </a:lnTo>
                <a:close/>
              </a:path>
            </a:pathLst>
          </a:custGeom>
        </p:spPr>
        <p:txBody>
          <a:bodyPr>
            <a:normAutofit/>
          </a:bodyPr>
          <a:lstStyle>
            <a:lvl1pPr marL="0" indent="0" algn="ctr">
              <a:buNone/>
              <a:defRPr sz="2000" baseline="0">
                <a:solidFill>
                  <a:schemeClr val="tx1">
                    <a:lumMod val="6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547890"/>
            <a:ext cx="2971800" cy="2405109"/>
          </a:xfrm>
        </p:spPr>
        <p:txBody>
          <a:bodyPr tIns="9144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6D2927-84BC-4466-B186-69C4EB329B3E}" type="datetime1">
              <a:rPr lang="en-US" smtClean="0"/>
              <a:t>10/9/2012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66E622-A485-4A40-BBA9-825F5363552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orizon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0"/>
            <a:ext cx="7924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715000" y="6356350"/>
            <a:ext cx="1524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strike="noStrike" spc="60" baseline="0">
                <a:solidFill>
                  <a:schemeClr val="tx1"/>
                </a:solidFill>
              </a:defRPr>
            </a:lvl1pPr>
          </a:lstStyle>
          <a:p>
            <a:fld id="{7C4CB77D-39F3-449A-936C-3F4EFAA1114A}" type="datetime1">
              <a:rPr lang="en-US" smtClean="0"/>
              <a:t>10/9/2012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6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cap="all" spc="60" baseline="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43800" y="6356350"/>
            <a:ext cx="99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aseline="0">
                <a:solidFill>
                  <a:schemeClr val="tx1"/>
                </a:solidFill>
              </a:defRPr>
            </a:lvl1pPr>
          </a:lstStyle>
          <a:p>
            <a:fld id="{6966E622-A485-4A40-BBA9-825F5363552B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spcBef>
          <a:spcPct val="0"/>
        </a:spcBef>
        <a:buNone/>
        <a:defRPr sz="3000" kern="1200" cap="all" spc="50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Passive Transport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66E622-A485-4A40-BBA9-825F5363552B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4211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Osmosis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Osmosis</a:t>
            </a:r>
            <a:r>
              <a:rPr lang="en-US" sz="2400" dirty="0" smtClean="0"/>
              <a:t> – the diffusion of water across a selectively permeable membrane</a:t>
            </a:r>
          </a:p>
          <a:p>
            <a:r>
              <a:rPr lang="en-US" sz="2400" dirty="0" smtClean="0"/>
              <a:t>Water moves from areas of </a:t>
            </a:r>
            <a:r>
              <a:rPr lang="en-US" sz="2400" b="1" dirty="0" smtClean="0">
                <a:solidFill>
                  <a:srgbClr val="FF0000"/>
                </a:solidFill>
              </a:rPr>
              <a:t>high</a:t>
            </a:r>
            <a:r>
              <a:rPr lang="en-US" sz="2400" dirty="0" smtClean="0"/>
              <a:t> water concentration (low solute) to </a:t>
            </a:r>
            <a:r>
              <a:rPr lang="en-US" sz="2400" b="1" dirty="0" smtClean="0">
                <a:solidFill>
                  <a:srgbClr val="FF0000"/>
                </a:solidFill>
              </a:rPr>
              <a:t>low</a:t>
            </a:r>
            <a:r>
              <a:rPr lang="en-US" sz="2400" dirty="0" smtClean="0">
                <a:solidFill>
                  <a:srgbClr val="FF0000"/>
                </a:solidFill>
              </a:rPr>
              <a:t> </a:t>
            </a:r>
            <a:r>
              <a:rPr lang="en-US" sz="2400" dirty="0" smtClean="0"/>
              <a:t>water concentration (high solute)</a:t>
            </a: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66E622-A485-4A40-BBA9-825F5363552B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2848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Osmosis</a:t>
            </a:r>
            <a:endParaRPr lang="en-US" dirty="0"/>
          </a:p>
        </p:txBody>
      </p:sp>
      <p:pic>
        <p:nvPicPr>
          <p:cNvPr id="4" name="Picture 3" descr="osmosis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2600" y="1524000"/>
            <a:ext cx="5486400" cy="41485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Line 5"/>
          <p:cNvSpPr>
            <a:spLocks noChangeShapeType="1"/>
          </p:cNvSpPr>
          <p:nvPr/>
        </p:nvSpPr>
        <p:spPr bwMode="auto">
          <a:xfrm>
            <a:off x="3352800" y="3810000"/>
            <a:ext cx="2514600" cy="0"/>
          </a:xfrm>
          <a:prstGeom prst="line">
            <a:avLst/>
          </a:prstGeom>
          <a:ln w="76200">
            <a:solidFill>
              <a:schemeClr val="bg1"/>
            </a:solidFill>
            <a:headEnd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/>
          <a:lstStyle/>
          <a:p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838200" y="5867400"/>
            <a:ext cx="3048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High H</a:t>
            </a:r>
            <a:r>
              <a:rPr lang="en-US" sz="2400" baseline="-25000" dirty="0" smtClean="0"/>
              <a:t>2</a:t>
            </a:r>
            <a:r>
              <a:rPr lang="en-US" sz="2400" dirty="0" smtClean="0"/>
              <a:t>O concentration</a:t>
            </a:r>
          </a:p>
          <a:p>
            <a:r>
              <a:rPr lang="en-US" sz="2400" dirty="0" smtClean="0"/>
              <a:t>Low solute concentration</a:t>
            </a:r>
            <a:endParaRPr lang="en-US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5334000" y="5913118"/>
            <a:ext cx="3048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Low H</a:t>
            </a:r>
            <a:r>
              <a:rPr lang="en-US" sz="2400" baseline="-25000" dirty="0" smtClean="0"/>
              <a:t>2</a:t>
            </a:r>
            <a:r>
              <a:rPr lang="en-US" sz="2400" dirty="0" smtClean="0"/>
              <a:t>O concentration</a:t>
            </a:r>
          </a:p>
          <a:p>
            <a:r>
              <a:rPr lang="en-US" sz="2400" dirty="0" smtClean="0"/>
              <a:t>High solute concentration</a:t>
            </a:r>
            <a:endParaRPr lang="en-US" sz="24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66E622-A485-4A40-BBA9-825F5363552B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5381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Aquaporins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7924800" cy="1905000"/>
          </a:xfrm>
        </p:spPr>
        <p:txBody>
          <a:bodyPr>
            <a:norm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Water</a:t>
            </a:r>
            <a:r>
              <a:rPr lang="en-US" sz="2400" dirty="0" smtClean="0"/>
              <a:t> channels</a:t>
            </a:r>
          </a:p>
          <a:p>
            <a:r>
              <a:rPr lang="en-US" sz="2400" dirty="0" smtClean="0"/>
              <a:t>Protein pores used during </a:t>
            </a:r>
            <a:r>
              <a:rPr lang="en-US" sz="2400" b="1" dirty="0" smtClean="0">
                <a:solidFill>
                  <a:srgbClr val="FF0000"/>
                </a:solidFill>
              </a:rPr>
              <a:t>osmosis</a:t>
            </a:r>
            <a:endParaRPr lang="en-US" sz="2400" b="1" dirty="0">
              <a:solidFill>
                <a:srgbClr val="FF0000"/>
              </a:solidFill>
            </a:endParaRPr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2600" y="2895600"/>
            <a:ext cx="5334000" cy="311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6324600" y="2489478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Water Molecules</a:t>
            </a:r>
            <a:endParaRPr lang="en-US" dirty="0"/>
          </a:p>
        </p:txBody>
      </p:sp>
      <p:cxnSp>
        <p:nvCxnSpPr>
          <p:cNvPr id="7" name="Straight Arrow Connector 6"/>
          <p:cNvCxnSpPr/>
          <p:nvPr/>
        </p:nvCxnSpPr>
        <p:spPr>
          <a:xfrm flipV="1">
            <a:off x="4419600" y="2687598"/>
            <a:ext cx="1905000" cy="741402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66E622-A485-4A40-BBA9-825F5363552B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4473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Tonicity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The direction of osmosis is determined by comparing the total solute concentrations between the cell and its environment</a:t>
            </a:r>
          </a:p>
          <a:p>
            <a:r>
              <a:rPr lang="en-US" sz="2400" dirty="0" smtClean="0"/>
              <a:t>If the environment is:</a:t>
            </a:r>
          </a:p>
          <a:p>
            <a:pPr lvl="1"/>
            <a:r>
              <a:rPr lang="en-US" sz="2400" b="1" dirty="0" smtClean="0">
                <a:solidFill>
                  <a:srgbClr val="FF0000"/>
                </a:solidFill>
              </a:rPr>
              <a:t>Hypertonic</a:t>
            </a:r>
            <a:r>
              <a:rPr lang="en-US" sz="2400" dirty="0" smtClean="0"/>
              <a:t> – more solute, less water than the cell</a:t>
            </a:r>
          </a:p>
          <a:p>
            <a:pPr lvl="1"/>
            <a:r>
              <a:rPr lang="en-US" sz="2400" b="1" dirty="0" smtClean="0">
                <a:solidFill>
                  <a:srgbClr val="FF0000"/>
                </a:solidFill>
              </a:rPr>
              <a:t>Hypotonic</a:t>
            </a:r>
            <a:r>
              <a:rPr lang="en-US" sz="2400" dirty="0" smtClean="0"/>
              <a:t> – less solute, more water than the cell</a:t>
            </a:r>
          </a:p>
          <a:p>
            <a:pPr lvl="1"/>
            <a:r>
              <a:rPr lang="en-US" sz="2400" b="1" dirty="0" smtClean="0">
                <a:solidFill>
                  <a:srgbClr val="FF0000"/>
                </a:solidFill>
              </a:rPr>
              <a:t>Isotonic</a:t>
            </a:r>
            <a:r>
              <a:rPr lang="en-US" sz="2400" dirty="0" smtClean="0"/>
              <a:t> – equal solute, equal water to the cell</a:t>
            </a: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66E622-A485-4A40-BBA9-825F5363552B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3757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Cells in solutions</a:t>
            </a:r>
            <a:endParaRPr lang="en-US" dirty="0"/>
          </a:p>
        </p:txBody>
      </p:sp>
      <p:pic>
        <p:nvPicPr>
          <p:cNvPr id="4" name="Picture 3" descr="table5-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1752600"/>
            <a:ext cx="7467600" cy="4484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66E622-A485-4A40-BBA9-825F5363552B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2366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Tonicity</a:t>
            </a:r>
            <a:endParaRPr lang="en-US" dirty="0"/>
          </a:p>
        </p:txBody>
      </p:sp>
      <p:pic>
        <p:nvPicPr>
          <p:cNvPr id="7170" name="Picture 2" descr="http://test.classconnection.s3.amazonaws.com/794/flashcards/406794/png/tonicity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0" y="1649962"/>
            <a:ext cx="5486400" cy="43222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66E622-A485-4A40-BBA9-825F5363552B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8751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Osmosis in red blood cells</a:t>
            </a:r>
            <a:endParaRPr lang="en-US" dirty="0"/>
          </a:p>
        </p:txBody>
      </p:sp>
      <p:pic>
        <p:nvPicPr>
          <p:cNvPr id="4" name="Content Placeholder 3" descr="image004"/>
          <p:cNvPicPr>
            <a:picLocks noGrp="1" noChangeAspect="1" noChangeArrowheads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04800" y="2362200"/>
            <a:ext cx="8382000" cy="3584575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047750" y="1828800"/>
            <a:ext cx="14097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Isotonic</a:t>
            </a:r>
            <a:endParaRPr lang="en-US" b="1" dirty="0"/>
          </a:p>
        </p:txBody>
      </p:sp>
      <p:sp>
        <p:nvSpPr>
          <p:cNvPr id="6" name="TextBox 5"/>
          <p:cNvSpPr txBox="1"/>
          <p:nvPr/>
        </p:nvSpPr>
        <p:spPr>
          <a:xfrm>
            <a:off x="3810000" y="1828800"/>
            <a:ext cx="17907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Hypotonic</a:t>
            </a:r>
            <a:endParaRPr lang="en-US" b="1" dirty="0"/>
          </a:p>
        </p:txBody>
      </p:sp>
      <p:sp>
        <p:nvSpPr>
          <p:cNvPr id="7" name="TextBox 6"/>
          <p:cNvSpPr txBox="1"/>
          <p:nvPr/>
        </p:nvSpPr>
        <p:spPr>
          <a:xfrm>
            <a:off x="6400800" y="1828800"/>
            <a:ext cx="17907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Hypertonic</a:t>
            </a:r>
            <a:endParaRPr lang="en-US" b="1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66E622-A485-4A40-BBA9-825F5363552B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355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Passive transport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sz="2400" dirty="0" smtClean="0"/>
              <a:t>Passive transport – movement of molecules through a membrane without using </a:t>
            </a:r>
            <a:r>
              <a:rPr lang="en-US" sz="2400" b="1" dirty="0" smtClean="0">
                <a:solidFill>
                  <a:srgbClr val="FF0000"/>
                </a:solidFill>
              </a:rPr>
              <a:t>energy</a:t>
            </a:r>
          </a:p>
          <a:p>
            <a:pPr lvl="1"/>
            <a:r>
              <a:rPr lang="en-US" sz="2400" dirty="0" smtClean="0"/>
              <a:t>Molecules move in response to a </a:t>
            </a:r>
            <a:r>
              <a:rPr lang="en-US" sz="2400" b="1" dirty="0" smtClean="0">
                <a:solidFill>
                  <a:srgbClr val="FF0000"/>
                </a:solidFill>
              </a:rPr>
              <a:t>concentration gradient </a:t>
            </a:r>
            <a:r>
              <a:rPr lang="en-US" sz="2400" dirty="0" smtClean="0"/>
              <a:t>(high concentration to low concentration)</a:t>
            </a:r>
          </a:p>
          <a:p>
            <a:r>
              <a:rPr lang="en-US" sz="2400" dirty="0" smtClean="0"/>
              <a:t>3 types of passive transport in cells</a:t>
            </a:r>
          </a:p>
          <a:p>
            <a:pPr lvl="1"/>
            <a:r>
              <a:rPr lang="en-US" sz="2400" dirty="0" smtClean="0"/>
              <a:t>Diffusion (simple diffusion)</a:t>
            </a:r>
          </a:p>
          <a:p>
            <a:pPr lvl="1"/>
            <a:r>
              <a:rPr lang="en-US" sz="2400" dirty="0" smtClean="0"/>
              <a:t>Osmosis</a:t>
            </a:r>
          </a:p>
          <a:p>
            <a:pPr lvl="1"/>
            <a:r>
              <a:rPr lang="en-US" sz="2400" dirty="0" smtClean="0"/>
              <a:t>Facilitated diffusion</a:t>
            </a:r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66E622-A485-4A40-BBA9-825F5363552B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6511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Diffusion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Diffusion is a passive process</a:t>
            </a:r>
          </a:p>
          <a:p>
            <a:pPr lvl="1"/>
            <a:r>
              <a:rPr lang="en-US" sz="2400" dirty="0" smtClean="0"/>
              <a:t>No </a:t>
            </a:r>
            <a:r>
              <a:rPr lang="en-US" sz="2400" b="1" dirty="0" smtClean="0">
                <a:solidFill>
                  <a:srgbClr val="FF0000"/>
                </a:solidFill>
              </a:rPr>
              <a:t>energy</a:t>
            </a:r>
            <a:r>
              <a:rPr lang="en-US" sz="2400" dirty="0" smtClean="0"/>
              <a:t> is used to make the molecules move, they have a natural kinetic energy</a:t>
            </a:r>
          </a:p>
          <a:p>
            <a:r>
              <a:rPr lang="en-US" sz="2400" dirty="0" smtClean="0"/>
              <a:t>Solutes move down a concentration gradient from areas of </a:t>
            </a:r>
            <a:r>
              <a:rPr lang="en-US" sz="2400" b="1" dirty="0" smtClean="0">
                <a:solidFill>
                  <a:srgbClr val="FF0000"/>
                </a:solidFill>
              </a:rPr>
              <a:t>high</a:t>
            </a:r>
            <a:r>
              <a:rPr lang="en-US" sz="2400" dirty="0" smtClean="0"/>
              <a:t> concentration to areas of </a:t>
            </a:r>
            <a:r>
              <a:rPr lang="en-US" sz="2400" b="1" dirty="0" smtClean="0">
                <a:solidFill>
                  <a:srgbClr val="FF0000"/>
                </a:solidFill>
              </a:rPr>
              <a:t>low</a:t>
            </a:r>
            <a:r>
              <a:rPr lang="en-US" sz="2400" dirty="0" smtClean="0"/>
              <a:t> concentration until there is no difference in concentration</a:t>
            </a: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66E622-A485-4A40-BBA9-825F5363552B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5247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Diffusion of liquids</a:t>
            </a:r>
            <a:endParaRPr lang="en-US" dirty="0"/>
          </a:p>
        </p:txBody>
      </p:sp>
      <p:pic>
        <p:nvPicPr>
          <p:cNvPr id="4" name="Picture 1030" descr="FG05_0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19" b="7396"/>
          <a:stretch>
            <a:fillRect/>
          </a:stretch>
        </p:blipFill>
        <p:spPr bwMode="auto">
          <a:xfrm>
            <a:off x="1371600" y="1600200"/>
            <a:ext cx="6858000" cy="4332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66E622-A485-4A40-BBA9-825F5363552B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7707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Diffusion through a membrane</a:t>
            </a:r>
            <a:endParaRPr lang="en-US" dirty="0"/>
          </a:p>
        </p:txBody>
      </p:sp>
      <p:pic>
        <p:nvPicPr>
          <p:cNvPr id="4" name="Picture 5" descr="diffusion[1]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180"/>
          <a:stretch>
            <a:fillRect/>
          </a:stretch>
        </p:blipFill>
        <p:spPr bwMode="auto">
          <a:xfrm>
            <a:off x="838200" y="1524000"/>
            <a:ext cx="7620000" cy="3951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3200400" y="2362200"/>
            <a:ext cx="0" cy="2057400"/>
          </a:xfrm>
          <a:prstGeom prst="line">
            <a:avLst/>
          </a:prstGeom>
          <a:ln w="571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Line 7"/>
          <p:cNvSpPr>
            <a:spLocks noChangeShapeType="1"/>
          </p:cNvSpPr>
          <p:nvPr/>
        </p:nvSpPr>
        <p:spPr bwMode="auto">
          <a:xfrm>
            <a:off x="3200400" y="3886200"/>
            <a:ext cx="1371600" cy="144780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4648200" y="5029200"/>
            <a:ext cx="2971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bg1"/>
                </a:solidFill>
              </a:rPr>
              <a:t>Cell Membrane</a:t>
            </a:r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66E622-A485-4A40-BBA9-825F5363552B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1561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38600" y="304800"/>
            <a:ext cx="4191000" cy="1143000"/>
          </a:xfrm>
        </p:spPr>
        <p:txBody>
          <a:bodyPr/>
          <a:lstStyle/>
          <a:p>
            <a:r>
              <a:rPr lang="en-US" dirty="0" smtClean="0"/>
              <a:t>Types of diffusion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4800600" y="1600200"/>
            <a:ext cx="3505200" cy="4114800"/>
          </a:xfrm>
        </p:spPr>
        <p:txBody>
          <a:bodyPr>
            <a:noAutofit/>
          </a:bodyPr>
          <a:lstStyle/>
          <a:p>
            <a:r>
              <a:rPr lang="en-US" sz="2200" b="1" dirty="0" smtClean="0">
                <a:solidFill>
                  <a:srgbClr val="FF0000"/>
                </a:solidFill>
              </a:rPr>
              <a:t>Simple diffusion </a:t>
            </a:r>
            <a:r>
              <a:rPr lang="en-US" sz="2200" dirty="0" smtClean="0"/>
              <a:t>– materials move down their concentration gradient through the phospholipid bilayer of the cell membrane</a:t>
            </a:r>
          </a:p>
          <a:p>
            <a:endParaRPr lang="en-US" sz="2200" dirty="0"/>
          </a:p>
          <a:p>
            <a:pPr marL="0" indent="0">
              <a:buNone/>
            </a:pPr>
            <a:endParaRPr lang="en-US" sz="2200" dirty="0" smtClean="0"/>
          </a:p>
          <a:p>
            <a:r>
              <a:rPr lang="en-US" sz="2200" dirty="0" smtClean="0"/>
              <a:t>Examples: Oxygen diffusing into a cell and carbon dioxide diffusing out</a:t>
            </a:r>
          </a:p>
        </p:txBody>
      </p:sp>
      <p:pic>
        <p:nvPicPr>
          <p:cNvPr id="4" name="Picture 2" descr="FG05_0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675" r="69470" b="4622"/>
          <a:stretch>
            <a:fillRect/>
          </a:stretch>
        </p:blipFill>
        <p:spPr bwMode="auto">
          <a:xfrm>
            <a:off x="609600" y="381000"/>
            <a:ext cx="2362200" cy="5943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66E622-A485-4A40-BBA9-825F5363552B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589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0" y="228600"/>
            <a:ext cx="3886200" cy="1143000"/>
          </a:xfrm>
        </p:spPr>
        <p:txBody>
          <a:bodyPr/>
          <a:lstStyle/>
          <a:p>
            <a:r>
              <a:rPr lang="en-US" dirty="0" smtClean="0"/>
              <a:t>Types of diffusion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4953000" y="1600200"/>
            <a:ext cx="3581400" cy="4114800"/>
          </a:xfrm>
        </p:spPr>
        <p:txBody>
          <a:bodyPr/>
          <a:lstStyle/>
          <a:p>
            <a:r>
              <a:rPr lang="en-US" sz="2200" b="1" dirty="0">
                <a:solidFill>
                  <a:srgbClr val="FF0000"/>
                </a:solidFill>
              </a:rPr>
              <a:t>Facilitated diffusion </a:t>
            </a:r>
            <a:r>
              <a:rPr lang="en-US" sz="2200" dirty="0"/>
              <a:t>– materials move down their concentration gradient with the help of a transport protein in the cell </a:t>
            </a:r>
            <a:r>
              <a:rPr lang="en-US" sz="2200" dirty="0" smtClean="0"/>
              <a:t>membrane</a:t>
            </a:r>
          </a:p>
          <a:p>
            <a:endParaRPr lang="en-US" sz="2200" dirty="0" smtClean="0"/>
          </a:p>
          <a:p>
            <a:endParaRPr lang="en-US" sz="2200" dirty="0"/>
          </a:p>
          <a:p>
            <a:r>
              <a:rPr lang="en-US" sz="2200" dirty="0" smtClean="0"/>
              <a:t>Examples: Glucose or amino acids moving from blood into a cell</a:t>
            </a:r>
            <a:endParaRPr lang="en-US" sz="2200" dirty="0"/>
          </a:p>
          <a:p>
            <a:endParaRPr lang="en-US" dirty="0"/>
          </a:p>
        </p:txBody>
      </p:sp>
      <p:pic>
        <p:nvPicPr>
          <p:cNvPr id="4" name="Picture 5" descr="FG05_0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484" t="4675" r="35986" b="4622"/>
          <a:stretch>
            <a:fillRect/>
          </a:stretch>
        </p:blipFill>
        <p:spPr bwMode="auto">
          <a:xfrm>
            <a:off x="838200" y="457200"/>
            <a:ext cx="2362200" cy="5943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66E622-A485-4A40-BBA9-825F5363552B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8690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Transport Proteins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Channel proteins </a:t>
            </a:r>
            <a:r>
              <a:rPr lang="en-US" sz="2400" dirty="0" smtClean="0"/>
              <a:t>– embedded in the cell membrane and have a pore for materials to cross</a:t>
            </a:r>
          </a:p>
          <a:p>
            <a:r>
              <a:rPr lang="en-US" sz="2400" b="1" dirty="0" smtClean="0">
                <a:solidFill>
                  <a:srgbClr val="FF0000"/>
                </a:solidFill>
              </a:rPr>
              <a:t>Carrier proteins </a:t>
            </a:r>
            <a:r>
              <a:rPr lang="en-US" sz="2400" dirty="0" smtClean="0"/>
              <a:t>– can change their shape to move material from one side of the membrane to the other</a:t>
            </a: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66E622-A485-4A40-BBA9-825F5363552B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0876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81000"/>
            <a:ext cx="7924800" cy="579438"/>
          </a:xfrm>
        </p:spPr>
        <p:txBody>
          <a:bodyPr/>
          <a:lstStyle/>
          <a:p>
            <a:r>
              <a:rPr lang="en-US" dirty="0" smtClean="0"/>
              <a:t>Transport Proteins</a:t>
            </a:r>
            <a:endParaRPr lang="en-US" dirty="0"/>
          </a:p>
        </p:txBody>
      </p:sp>
      <p:pic>
        <p:nvPicPr>
          <p:cNvPr id="1026" name="Picture 2" descr="http://4.bp.blogspot.com/_hhUdKwzDmA4/S-l2hVnj2II/AAAAAAAAAks/-XHoVGyLMvA/s1600/carrier+protei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0" y="914400"/>
            <a:ext cx="4848225" cy="571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66E622-A485-4A40-BBA9-825F5363552B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807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Horizon">
  <a:themeElements>
    <a:clrScheme name="Horizon">
      <a:dk1>
        <a:srgbClr val="000000"/>
      </a:dk1>
      <a:lt1>
        <a:srgbClr val="FFFFFF"/>
      </a:lt1>
      <a:dk2>
        <a:srgbClr val="1F2123"/>
      </a:dk2>
      <a:lt2>
        <a:srgbClr val="DC9E1F"/>
      </a:lt2>
      <a:accent1>
        <a:srgbClr val="7E97AD"/>
      </a:accent1>
      <a:accent2>
        <a:srgbClr val="CC8E60"/>
      </a:accent2>
      <a:accent3>
        <a:srgbClr val="7A6A60"/>
      </a:accent3>
      <a:accent4>
        <a:srgbClr val="B4936D"/>
      </a:accent4>
      <a:accent5>
        <a:srgbClr val="67787B"/>
      </a:accent5>
      <a:accent6>
        <a:srgbClr val="9D936F"/>
      </a:accent6>
      <a:hlink>
        <a:srgbClr val="646464"/>
      </a:hlink>
      <a:folHlink>
        <a:srgbClr val="969696"/>
      </a:folHlink>
    </a:clrScheme>
    <a:fontScheme name="Horizon">
      <a:majorFont>
        <a:latin typeface="Arial Narrow"/>
        <a:ea typeface=""/>
        <a:cs typeface=""/>
        <a:font script="Jpan" typeface="HGｺﾞｼｯｸM"/>
        <a:font script="Hang" typeface="HY얕은샘물M"/>
        <a:font script="Hans" typeface="方正姚体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Arial Narrow"/>
        <a:ea typeface=""/>
        <a:cs typeface=""/>
        <a:font script="Jpan" typeface="HGｺﾞｼｯｸM"/>
        <a:font script="Hang" typeface="HY얕은샘물M"/>
        <a:font script="Hans" typeface="方正姚体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Horizon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hade val="100000"/>
                <a:satMod val="100000"/>
              </a:schemeClr>
            </a:gs>
            <a:gs pos="100000">
              <a:schemeClr val="phClr">
                <a:tint val="61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</a:schemeClr>
            </a:gs>
            <a:gs pos="100000">
              <a:schemeClr val="phClr">
                <a:tint val="90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5240" cap="flat" cmpd="sng" algn="ctr">
          <a:solidFill>
            <a:schemeClr val="phClr">
              <a:tint val="25000"/>
              <a:alpha val="25000"/>
            </a:schemeClr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2924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prstMaterial="flat">
            <a:bevelT w="34925" h="47625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6000"/>
                <a:shade val="100000"/>
                <a:alpha val="100000"/>
                <a:satMod val="140000"/>
              </a:schemeClr>
            </a:gs>
            <a:gs pos="31000">
              <a:schemeClr val="phClr">
                <a:tint val="100000"/>
                <a:shade val="90000"/>
                <a:alpha val="100000"/>
              </a:schemeClr>
            </a:gs>
            <a:gs pos="100000">
              <a:schemeClr val="phClr">
                <a:tint val="100000"/>
                <a:shade val="80000"/>
                <a:alpha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hade val="100000"/>
                <a:alpha val="100000"/>
                <a:satMod val="180000"/>
              </a:schemeClr>
            </a:gs>
            <a:gs pos="41000">
              <a:schemeClr val="phClr">
                <a:tint val="100000"/>
                <a:shade val="100000"/>
                <a:alpha val="100000"/>
                <a:satMod val="150000"/>
              </a:schemeClr>
            </a:gs>
            <a:gs pos="100000">
              <a:schemeClr val="phClr">
                <a:tint val="100000"/>
                <a:shade val="65000"/>
                <a:alpha val="100000"/>
              </a:schemeClr>
            </a:gs>
          </a:gsLst>
          <a:path path="circle">
            <a:fillToRect l="50000" t="8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Horizon</Template>
  <TotalTime>52</TotalTime>
  <Words>343</Words>
  <Application>Microsoft Office PowerPoint</Application>
  <PresentationFormat>On-screen Show (4:3)</PresentationFormat>
  <Paragraphs>69</Paragraphs>
  <Slides>16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Horizon</vt:lpstr>
      <vt:lpstr>Passive Transport</vt:lpstr>
      <vt:lpstr>Passive transport</vt:lpstr>
      <vt:lpstr>Diffusion</vt:lpstr>
      <vt:lpstr>Diffusion of liquids</vt:lpstr>
      <vt:lpstr>Diffusion through a membrane</vt:lpstr>
      <vt:lpstr>Types of diffusion</vt:lpstr>
      <vt:lpstr>Types of diffusion</vt:lpstr>
      <vt:lpstr>Transport Proteins</vt:lpstr>
      <vt:lpstr>Transport Proteins</vt:lpstr>
      <vt:lpstr>Osmosis</vt:lpstr>
      <vt:lpstr>Osmosis</vt:lpstr>
      <vt:lpstr>Aquaporins</vt:lpstr>
      <vt:lpstr>Tonicity</vt:lpstr>
      <vt:lpstr>Cells in solutions</vt:lpstr>
      <vt:lpstr>Tonicity</vt:lpstr>
      <vt:lpstr>Osmosis in red blood cells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Passive Transport</dc:title>
  <dc:creator>Ben</dc:creator>
  <cp:lastModifiedBy>Ben</cp:lastModifiedBy>
  <cp:revision>11</cp:revision>
  <dcterms:created xsi:type="dcterms:W3CDTF">2012-10-09T00:01:06Z</dcterms:created>
  <dcterms:modified xsi:type="dcterms:W3CDTF">2012-10-09T20:30:24Z</dcterms:modified>
</cp:coreProperties>
</file>